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ompt Medium"/>
      <p:regular r:id="rId15"/>
    </p:embeddedFont>
    <p:embeddedFont>
      <p:font typeface="Prompt Medium"/>
      <p:regular r:id="rId16"/>
    </p:embeddedFont>
    <p:embeddedFont>
      <p:font typeface="Prompt Medium"/>
      <p:regular r:id="rId17"/>
    </p:embeddedFont>
    <p:embeddedFont>
      <p:font typeface="Prompt Medium"/>
      <p:regular r:id="rId18"/>
    </p:embeddedFont>
    <p:embeddedFont>
      <p:font typeface="Mukta Light"/>
      <p:regular r:id="rId19"/>
    </p:embeddedFont>
    <p:embeddedFont>
      <p:font typeface="Mukta Light"/>
      <p:regular r:id="rId20"/>
    </p:embeddedFont>
    <p:embeddedFont>
      <p:font typeface="Mukta Light"/>
      <p:regular r:id="rId21"/>
    </p:embeddedFont>
    <p:embeddedFont>
      <p:font typeface="Mukta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89660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Engineering Graduates in India: A Data-Driven Analysis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245179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study examined the employment outcomes of engineering graduates in India, analyzing their salaries, job titles, locations, educational backgrounds, and personality traits.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72643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734056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707981"/>
            <a:ext cx="221122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Omkar Gupta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2464832"/>
            <a:ext cx="1121366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Salary Distribution and Gender Imbalance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321356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Salary Distribution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321356" y="4357449"/>
            <a:ext cx="569273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dataset showed an average salary of ₹307,700 with a range from ₹35,000 to ₹4,000,000. The majority of salaries clustered between ₹180,000 and ₹370,000.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Gender Imbalance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569273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Males outnumbered females in the dataset, with 76% male and 24% female representation. This imbalance was reflected across job roles and cities.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80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315653"/>
            <a:ext cx="9506664" cy="577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Impact of Personality Traits and Education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1321356" y="4438293"/>
            <a:ext cx="467558" cy="46755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03283" y="4533424"/>
            <a:ext cx="10370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996678" y="4438293"/>
            <a:ext cx="317992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Personality Traits and Salary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996678" y="4851678"/>
            <a:ext cx="3182064" cy="2660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 significant correlation was found between personality traits (conscientiousness, agreeableness, extraversion, and openness to experience) and salary, suggesting other factors like technical skills and job roles may play a more significant role.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386507" y="4438293"/>
            <a:ext cx="467558" cy="46755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539145" y="4533424"/>
            <a:ext cx="162163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061829" y="4438293"/>
            <a:ext cx="2384108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Education and Salary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061829" y="4851678"/>
            <a:ext cx="3182064" cy="1995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College GPA and percentages in 10th and 12th grades showed a moderate positive correlation with salary, indicating that academic performance is a good indicator of future salary potential.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451658" y="4438293"/>
            <a:ext cx="467558" cy="467558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05010" y="4533424"/>
            <a:ext cx="160734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0126980" y="4438293"/>
            <a:ext cx="2325529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Higher-Tier Colleges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126980" y="4851678"/>
            <a:ext cx="3182064" cy="1995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Graduates from higher-tier colleges generally reported better salary prospects compared to those from lower-tier colleges, emphasizing the importance of college reputation and resources.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1356" y="570548"/>
            <a:ext cx="5377696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Engineering Hubs in India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1321356" y="1347668"/>
            <a:ext cx="5912525" cy="1184196"/>
          </a:xfrm>
          <a:prstGeom prst="roundRect">
            <a:avLst>
              <a:gd name="adj" fmla="val 57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91615" y="1517928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Bangalore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491615" y="1841302"/>
            <a:ext cx="557200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Known as India’s leading tech hub, offering high-paying software and IT roles.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7396520" y="1347668"/>
            <a:ext cx="5912525" cy="1184196"/>
          </a:xfrm>
          <a:prstGeom prst="roundRect">
            <a:avLst>
              <a:gd name="adj" fmla="val 57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566779" y="1517928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Chennai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566779" y="1841302"/>
            <a:ext cx="5572006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significant industrial and technology center with numerous job opportunities in engineering.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1321356" y="2694503"/>
            <a:ext cx="5912525" cy="1184196"/>
          </a:xfrm>
          <a:prstGeom prst="roundRect">
            <a:avLst>
              <a:gd name="adj" fmla="val 57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91615" y="2864763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Gurgaon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491615" y="3188137"/>
            <a:ext cx="557200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fast-growing city with high-paying IT and data analytics roles.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396520" y="2694503"/>
            <a:ext cx="5912525" cy="1184196"/>
          </a:xfrm>
          <a:prstGeom prst="roundRect">
            <a:avLst>
              <a:gd name="adj" fmla="val 57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566779" y="2864763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Pune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566779" y="3188137"/>
            <a:ext cx="5572006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IT and industrial hub offering opportunities in mechanical, software, and automotive fields.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1321356" y="4041338"/>
            <a:ext cx="5912525" cy="924044"/>
          </a:xfrm>
          <a:prstGeom prst="roundRect">
            <a:avLst>
              <a:gd name="adj" fmla="val 739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91615" y="4211598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Hyderabad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491615" y="4534972"/>
            <a:ext cx="557200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Dubbed "Cyberabad," it is home to many tech companies with competitive salaries.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7396520" y="4041338"/>
            <a:ext cx="5912525" cy="924044"/>
          </a:xfrm>
          <a:prstGeom prst="roundRect">
            <a:avLst>
              <a:gd name="adj" fmla="val 739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66779" y="4211598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Mumbai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7566779" y="4534972"/>
            <a:ext cx="557200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financial hub offering diverse job roles in finance-related engineering and IT.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1321356" y="5128022"/>
            <a:ext cx="5912525" cy="1184196"/>
          </a:xfrm>
          <a:prstGeom prst="roundRect">
            <a:avLst>
              <a:gd name="adj" fmla="val 57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491615" y="5298281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Noida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491615" y="5621655"/>
            <a:ext cx="5572006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 emerging IT hub in the NCR region, with software and hardware engineering opportunities.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396520" y="5128022"/>
            <a:ext cx="5912525" cy="1184196"/>
          </a:xfrm>
          <a:prstGeom prst="roundRect">
            <a:avLst>
              <a:gd name="adj" fmla="val 57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566779" y="5298281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Kolkata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7566779" y="5621655"/>
            <a:ext cx="5572006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Transitioning from manufacturing to tech, offering civil and software engineering roles.</a:t>
            </a:r>
            <a:endParaRPr lang="en-US" sz="1250" dirty="0"/>
          </a:p>
        </p:txBody>
      </p:sp>
      <p:sp>
        <p:nvSpPr>
          <p:cNvPr id="27" name="Shape 25"/>
          <p:cNvSpPr/>
          <p:nvPr/>
        </p:nvSpPr>
        <p:spPr>
          <a:xfrm>
            <a:off x="1321356" y="6474857"/>
            <a:ext cx="5912525" cy="1184196"/>
          </a:xfrm>
          <a:prstGeom prst="roundRect">
            <a:avLst>
              <a:gd name="adj" fmla="val 57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491615" y="6645116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Delhi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1491615" y="6968490"/>
            <a:ext cx="5572006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capital city offers opportunities in civil, mechanical, and electrical engineering.</a:t>
            </a:r>
            <a:endParaRPr lang="en-US" sz="1250" dirty="0"/>
          </a:p>
        </p:txBody>
      </p:sp>
      <p:sp>
        <p:nvSpPr>
          <p:cNvPr id="30" name="Shape 28"/>
          <p:cNvSpPr/>
          <p:nvPr/>
        </p:nvSpPr>
        <p:spPr>
          <a:xfrm>
            <a:off x="7396520" y="6474857"/>
            <a:ext cx="5912525" cy="1184196"/>
          </a:xfrm>
          <a:prstGeom prst="roundRect">
            <a:avLst>
              <a:gd name="adj" fmla="val 57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566779" y="6645116"/>
            <a:ext cx="180725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Ahmedabad</a:t>
            </a:r>
            <a:endParaRPr lang="en-US" sz="1400" dirty="0"/>
          </a:p>
        </p:txBody>
      </p:sp>
      <p:sp>
        <p:nvSpPr>
          <p:cNvPr id="32" name="Text 30"/>
          <p:cNvSpPr/>
          <p:nvPr/>
        </p:nvSpPr>
        <p:spPr>
          <a:xfrm>
            <a:off x="7566779" y="6968490"/>
            <a:ext cx="5572006" cy="520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Known for its growing industrial base, offering jobs in mechanical and chemical engineering.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464" y="2335173"/>
            <a:ext cx="4923353" cy="356127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Gender Salary Discrepancy: Investigating the Gap</a:t>
            </a:r>
            <a:endParaRPr lang="en-US" sz="39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2207895"/>
            <a:ext cx="1125974" cy="18015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519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Research Question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2251948" y="288083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 significant salary disparities exist between male and female graduates across various roles?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4009430"/>
            <a:ext cx="1125974" cy="18015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519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Analysis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2251948" y="4682371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Examine gender-based salary differences across various job titles and industries.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5810964"/>
            <a:ext cx="1125974" cy="180153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519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Insights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22519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Identify roles with the most pronounced salary disparities and explore possible contributing factors.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18" y="2458879"/>
            <a:ext cx="4967764" cy="33118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2562" y="923330"/>
            <a:ext cx="7691676" cy="115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Regional Salary Differences: Comparing Cities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6212562" y="2386965"/>
            <a:ext cx="7691676" cy="4919186"/>
          </a:xfrm>
          <a:prstGeom prst="roundRect">
            <a:avLst>
              <a:gd name="adj" fmla="val 17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20182" y="2394585"/>
            <a:ext cx="7675602" cy="5960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428661" y="2526625"/>
            <a:ext cx="213955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City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990648" y="2526625"/>
            <a:ext cx="213574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Salary (₹)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1548824" y="2526625"/>
            <a:ext cx="213955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Roles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220182" y="2990612"/>
            <a:ext cx="7675602" cy="9279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428661" y="3122652"/>
            <a:ext cx="213955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Bangalore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8990648" y="3122652"/>
            <a:ext cx="213574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350,000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1548824" y="3122652"/>
            <a:ext cx="2139553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Software Engineer, Data Scientist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220182" y="3918585"/>
            <a:ext cx="7675602" cy="9279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428661" y="4050625"/>
            <a:ext cx="213955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Chennai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990648" y="4050625"/>
            <a:ext cx="213574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320,000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11548824" y="4050625"/>
            <a:ext cx="2139553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Mechanical Engineer, Electrical Engineer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6220182" y="4846558"/>
            <a:ext cx="7675602" cy="5960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428661" y="4978598"/>
            <a:ext cx="213955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Gurgaon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8990648" y="4978598"/>
            <a:ext cx="213574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380,000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11548824" y="4978598"/>
            <a:ext cx="213955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IT Engineer, Data Analyst</a:t>
            </a:r>
            <a:endParaRPr lang="en-US" sz="1600" dirty="0"/>
          </a:p>
        </p:txBody>
      </p:sp>
      <p:sp>
        <p:nvSpPr>
          <p:cNvPr id="22" name="Shape 18"/>
          <p:cNvSpPr/>
          <p:nvPr/>
        </p:nvSpPr>
        <p:spPr>
          <a:xfrm>
            <a:off x="6220182" y="5442585"/>
            <a:ext cx="7675602" cy="9279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6428661" y="5574625"/>
            <a:ext cx="213955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Pune</a:t>
            </a:r>
            <a:endParaRPr lang="en-US" sz="1600" dirty="0"/>
          </a:p>
        </p:txBody>
      </p:sp>
      <p:sp>
        <p:nvSpPr>
          <p:cNvPr id="24" name="Text 20"/>
          <p:cNvSpPr/>
          <p:nvPr/>
        </p:nvSpPr>
        <p:spPr>
          <a:xfrm>
            <a:off x="8990648" y="5574625"/>
            <a:ext cx="213574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330,000</a:t>
            </a:r>
            <a:endParaRPr lang="en-US" sz="1600" dirty="0"/>
          </a:p>
        </p:txBody>
      </p:sp>
      <p:sp>
        <p:nvSpPr>
          <p:cNvPr id="25" name="Text 21"/>
          <p:cNvSpPr/>
          <p:nvPr/>
        </p:nvSpPr>
        <p:spPr>
          <a:xfrm>
            <a:off x="11548824" y="5574625"/>
            <a:ext cx="2139553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Mechanical Engineer, Software Engineer</a:t>
            </a: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6220182" y="6370558"/>
            <a:ext cx="7675602" cy="9279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3"/>
          <p:cNvSpPr/>
          <p:nvPr/>
        </p:nvSpPr>
        <p:spPr>
          <a:xfrm>
            <a:off x="6428661" y="6502598"/>
            <a:ext cx="213955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Hyderabad</a:t>
            </a:r>
            <a:endParaRPr lang="en-US" sz="1600" dirty="0"/>
          </a:p>
        </p:txBody>
      </p:sp>
      <p:sp>
        <p:nvSpPr>
          <p:cNvPr id="28" name="Text 24"/>
          <p:cNvSpPr/>
          <p:nvPr/>
        </p:nvSpPr>
        <p:spPr>
          <a:xfrm>
            <a:off x="8990648" y="6502598"/>
            <a:ext cx="213574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340,000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11548824" y="6502598"/>
            <a:ext cx="2139553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Software Engineer, IT Engineer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88" y="308610"/>
            <a:ext cx="3918823" cy="2468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21356" y="3859649"/>
            <a:ext cx="1183207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Effect of Specialization: Career Path Insights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56" y="4915733"/>
            <a:ext cx="617220" cy="6172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21356" y="57797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Computer Science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1321356" y="6270784"/>
            <a:ext cx="3749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Analyze the salary trends and career paths of computer science graduates.</a:t>
            </a:r>
            <a:endParaRPr lang="en-US" sz="19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680" y="4915733"/>
            <a:ext cx="617220" cy="61722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440680" y="5779770"/>
            <a:ext cx="31925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Mechanical Engineering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5440680" y="6270784"/>
            <a:ext cx="3749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Explore the job opportunities and salary prospects for mechanical engineers.</a:t>
            </a:r>
            <a:endParaRPr lang="en-US" sz="19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004" y="4915733"/>
            <a:ext cx="617220" cy="6172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560004" y="5779770"/>
            <a:ext cx="291441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Electrical Engineering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9560004" y="6270784"/>
            <a:ext cx="3749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Investigate the salary growth and career progression of electrical engineers.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8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21356" y="3100983"/>
            <a:ext cx="10293429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Salary Growth Trajectory: Longitudinal Analysis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7303770" y="3962757"/>
            <a:ext cx="22860" cy="3684270"/>
          </a:xfrm>
          <a:prstGeom prst="roundRect">
            <a:avLst>
              <a:gd name="adj" fmla="val 370174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406336" y="4404479"/>
            <a:ext cx="705088" cy="22860"/>
          </a:xfrm>
          <a:prstGeom prst="roundRect">
            <a:avLst>
              <a:gd name="adj" fmla="val 370174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7088565" y="4189333"/>
            <a:ext cx="453271" cy="45327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64896" y="4281607"/>
            <a:ext cx="10048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3968472" y="4164211"/>
            <a:ext cx="223861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Initial Stage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321356" y="4564856"/>
            <a:ext cx="4885730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 the salary growth of engineering graduates based on their initial job roles, cities, and educational backgrounds.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518975" y="5411748"/>
            <a:ext cx="705088" cy="22860"/>
          </a:xfrm>
          <a:prstGeom prst="roundRect">
            <a:avLst>
              <a:gd name="adj" fmla="val 370174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7088565" y="5196602"/>
            <a:ext cx="453271" cy="45327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6559" y="5288875"/>
            <a:ext cx="15716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8423315" y="5171480"/>
            <a:ext cx="223861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Mid-Career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423315" y="5572125"/>
            <a:ext cx="4885730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Analyze the salary trajectory as graduates gain experience and advance in their careers.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406336" y="6318290"/>
            <a:ext cx="705088" cy="22860"/>
          </a:xfrm>
          <a:prstGeom prst="roundRect">
            <a:avLst>
              <a:gd name="adj" fmla="val 370174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8565" y="6103144"/>
            <a:ext cx="453271" cy="453271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7274" y="6195417"/>
            <a:ext cx="1558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3968472" y="6078022"/>
            <a:ext cx="223861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Seniority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321356" y="6478667"/>
            <a:ext cx="4885730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Examine the salary progression of senior engineers and explore factors influencing their long-term earning potential.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2024-09-30T02:44:22Z</dcterms:created>
  <dcterms:modified xsi:type="dcterms:W3CDTF">2024-09-30T02:44:22Z</dcterms:modified>
</cp:coreProperties>
</file>